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 Bold" charset="1" panose="00000800000000000000"/>
      <p:regular r:id="rId13"/>
    </p:embeddedFont>
    <p:embeddedFont>
      <p:font typeface="Open Sauce" charset="1" panose="00000500000000000000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358875">
            <a:off x="6873644" y="-811521"/>
            <a:ext cx="4540712" cy="12227452"/>
            <a:chOff x="0" y="0"/>
            <a:chExt cx="30183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714308" y="3606021"/>
            <a:ext cx="126709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1"/>
              </a:lnSpc>
            </a:pPr>
            <a:r>
              <a:rPr lang="en-US" sz="7001" spc="280">
                <a:solidFill>
                  <a:srgbClr val="100F0D"/>
                </a:solidFill>
                <a:latin typeface="Open Sauce Bold"/>
              </a:rPr>
              <a:t>FINANCIAL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41656" y="4717437"/>
            <a:ext cx="1470532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sz="5501" spc="220">
                <a:solidFill>
                  <a:srgbClr val="100F0D"/>
                </a:solidFill>
                <a:latin typeface="Open Sauce"/>
              </a:rPr>
              <a:t>OF TOP 500 COMPANIES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64774" y="8879539"/>
            <a:ext cx="211726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91" strike="noStrike" u="none">
                <a:solidFill>
                  <a:srgbClr val="100F0D"/>
                </a:solidFill>
                <a:latin typeface="Open Sauce Bold"/>
              </a:rPr>
              <a:t>BY NIHAL 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18686" y="478782"/>
            <a:ext cx="2522256" cy="2522256"/>
          </a:xfrm>
          <a:custGeom>
            <a:avLst/>
            <a:gdLst/>
            <a:ahLst/>
            <a:cxnLst/>
            <a:rect r="r" b="b" t="t" l="l"/>
            <a:pathLst>
              <a:path h="2522256" w="2522256">
                <a:moveTo>
                  <a:pt x="0" y="0"/>
                </a:moveTo>
                <a:lnTo>
                  <a:pt x="2522255" y="0"/>
                </a:lnTo>
                <a:lnTo>
                  <a:pt x="2522255" y="2522256"/>
                </a:lnTo>
                <a:lnTo>
                  <a:pt x="0" y="252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897" y="131348"/>
            <a:ext cx="18288000" cy="10287000"/>
            <a:chOff x="0" y="0"/>
            <a:chExt cx="4556521" cy="2563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4012" y="399717"/>
            <a:ext cx="4875131" cy="4875131"/>
          </a:xfrm>
          <a:custGeom>
            <a:avLst/>
            <a:gdLst/>
            <a:ahLst/>
            <a:cxnLst/>
            <a:rect r="r" b="b" t="t" l="l"/>
            <a:pathLst>
              <a:path h="4875131" w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15188"/>
            <a:ext cx="748589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pc="79">
                <a:solidFill>
                  <a:srgbClr val="100F0D"/>
                </a:solidFill>
                <a:latin typeface="Open Sauce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724400"/>
            <a:ext cx="15751140" cy="278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5"/>
              </a:lnSpc>
            </a:pPr>
            <a:r>
              <a:rPr lang="en-US" sz="2893">
                <a:solidFill>
                  <a:srgbClr val="100F0D"/>
                </a:solidFill>
                <a:latin typeface="Open Sauce"/>
              </a:rPr>
              <a:t>This report's objective is to evaluate the top 500 corporations financial performance. The examination centers on market capitalization and quarterly sales, offering valuable perspectives on their financial well-being and competitive standing. The market capitalization and quarterly sales numbers of these firms are included in the dataset that was utilized for this investigation.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718977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trike="noStrike" u="non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91470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29470" y="-132729"/>
            <a:ext cx="3883895" cy="3883895"/>
          </a:xfrm>
          <a:custGeom>
            <a:avLst/>
            <a:gdLst/>
            <a:ahLst/>
            <a:cxnLst/>
            <a:rect r="r" b="b" t="t" l="l"/>
            <a:pathLst>
              <a:path h="3883895" w="3883895">
                <a:moveTo>
                  <a:pt x="0" y="0"/>
                </a:moveTo>
                <a:lnTo>
                  <a:pt x="3883895" y="0"/>
                </a:lnTo>
                <a:lnTo>
                  <a:pt x="3883895" y="3883895"/>
                </a:lnTo>
                <a:lnTo>
                  <a:pt x="0" y="388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2012817">
            <a:off x="11599040" y="6840818"/>
            <a:ext cx="9357994" cy="4406847"/>
            <a:chOff x="0" y="0"/>
            <a:chExt cx="1043678" cy="4914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4303512">
            <a:off x="12734549" y="7054876"/>
            <a:ext cx="9357994" cy="4406847"/>
            <a:chOff x="0" y="0"/>
            <a:chExt cx="1043678" cy="4914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44000" y="1973511"/>
            <a:ext cx="7056976" cy="7296831"/>
          </a:xfrm>
          <a:custGeom>
            <a:avLst/>
            <a:gdLst/>
            <a:ahLst/>
            <a:cxnLst/>
            <a:rect r="r" b="b" t="t" l="l"/>
            <a:pathLst>
              <a:path h="7296831" w="7056976">
                <a:moveTo>
                  <a:pt x="0" y="0"/>
                </a:moveTo>
                <a:lnTo>
                  <a:pt x="7056976" y="0"/>
                </a:lnTo>
                <a:lnTo>
                  <a:pt x="7056976" y="7296831"/>
                </a:lnTo>
                <a:lnTo>
                  <a:pt x="0" y="729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4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091315"/>
            <a:ext cx="6442401" cy="474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002" indent="-278001" lvl="1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S_NO: SERIAL NUMBER</a:t>
            </a:r>
          </a:p>
          <a:p>
            <a:pPr algn="l" marL="556002" indent="-278001" lvl="1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Name: Company Name</a:t>
            </a:r>
          </a:p>
          <a:p>
            <a:pPr algn="l" marL="556002" indent="-278001" lvl="1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Mar_Cap-Crore: Market Capitalization in Crores</a:t>
            </a:r>
          </a:p>
          <a:p>
            <a:pPr algn="l" marL="556002" indent="-278001" lvl="1">
              <a:lnSpc>
                <a:spcPts val="6438"/>
              </a:lnSpc>
              <a:buFont typeface="Arial"/>
              <a:buChar char="•"/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Sales_Qtr-Crore: Quarterly Sales in Crores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074641"/>
            <a:ext cx="77440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spc="63">
                <a:solidFill>
                  <a:srgbClr val="100F0D"/>
                </a:solidFill>
                <a:latin typeface="Open Sauce Bold"/>
              </a:rPr>
              <a:t>DETAILS OF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718977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trike="noStrike" u="non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91470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27387" y="945386"/>
            <a:ext cx="8396228" cy="83962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40318" y="-2262192"/>
            <a:ext cx="5735376" cy="5735376"/>
          </a:xfrm>
          <a:custGeom>
            <a:avLst/>
            <a:gdLst/>
            <a:ahLst/>
            <a:cxnLst/>
            <a:rect r="r" b="b" t="t" l="l"/>
            <a:pathLst>
              <a:path h="5735376" w="5735376">
                <a:moveTo>
                  <a:pt x="0" y="0"/>
                </a:moveTo>
                <a:lnTo>
                  <a:pt x="5735375" y="0"/>
                </a:lnTo>
                <a:lnTo>
                  <a:pt x="5735375" y="5735376"/>
                </a:lnTo>
                <a:lnTo>
                  <a:pt x="0" y="573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64385" y="945386"/>
            <a:ext cx="8396228" cy="839622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4050959"/>
            <a:ext cx="7310087" cy="4878275"/>
          </a:xfrm>
          <a:custGeom>
            <a:avLst/>
            <a:gdLst/>
            <a:ahLst/>
            <a:cxnLst/>
            <a:rect r="r" b="b" t="t" l="l"/>
            <a:pathLst>
              <a:path h="4878275" w="7310087">
                <a:moveTo>
                  <a:pt x="0" y="0"/>
                </a:moveTo>
                <a:lnTo>
                  <a:pt x="7310087" y="0"/>
                </a:lnTo>
                <a:lnTo>
                  <a:pt x="7310087" y="4878275"/>
                </a:lnTo>
                <a:lnTo>
                  <a:pt x="0" y="4878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3615" y="5532435"/>
            <a:ext cx="7353618" cy="1935803"/>
          </a:xfrm>
          <a:custGeom>
            <a:avLst/>
            <a:gdLst/>
            <a:ahLst/>
            <a:cxnLst/>
            <a:rect r="r" b="b" t="t" l="l"/>
            <a:pathLst>
              <a:path h="1935803" w="7353618">
                <a:moveTo>
                  <a:pt x="0" y="0"/>
                </a:moveTo>
                <a:lnTo>
                  <a:pt x="7353617" y="0"/>
                </a:lnTo>
                <a:lnTo>
                  <a:pt x="7353617" y="1935803"/>
                </a:lnTo>
                <a:lnTo>
                  <a:pt x="0" y="1935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2718977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 strike="noStrike" u="none">
                <a:solidFill>
                  <a:srgbClr val="100F0D"/>
                </a:solidFill>
                <a:latin typeface="Canva Sans"/>
              </a:rPr>
              <a:t>29/5/2024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91470" y="9842528"/>
            <a:ext cx="81050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00F0D"/>
                </a:solidFill>
                <a:latin typeface="Canva Sans"/>
              </a:rPr>
              <a:t>FINANCIAL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074641"/>
            <a:ext cx="1188311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700" spc="51">
                <a:solidFill>
                  <a:srgbClr val="100F0D"/>
                </a:solidFill>
                <a:latin typeface="Open Sauce Bold"/>
              </a:rPr>
              <a:t>FINANCIAL METRICS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837071"/>
            <a:ext cx="7187049" cy="74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9"/>
              </a:lnSpc>
            </a:pPr>
            <a:r>
              <a:rPr lang="en-US" sz="2193" strike="noStrike" u="none">
                <a:solidFill>
                  <a:srgbClr val="100F0D"/>
                </a:solidFill>
                <a:latin typeface="Open Sauce"/>
              </a:rPr>
              <a:t>Summary statistics for market cap, quarterly sales, and market cap to sales ratio.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937660"/>
            <a:ext cx="8396228" cy="69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8"/>
              </a:lnSpc>
              <a:spcBef>
                <a:spcPct val="0"/>
              </a:spcBef>
            </a:pPr>
            <a:r>
              <a:rPr lang="en-US" sz="2575" spc="28" strike="noStrike" u="none">
                <a:solidFill>
                  <a:srgbClr val="100F0D"/>
                </a:solidFill>
                <a:latin typeface="Open Sauce Bold"/>
              </a:rPr>
              <a:t>DESCRIPTIVE STATISTICS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63612" y="1937660"/>
            <a:ext cx="8396228" cy="698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8"/>
              </a:lnSpc>
              <a:spcBef>
                <a:spcPct val="0"/>
              </a:spcBef>
            </a:pPr>
            <a:r>
              <a:rPr lang="en-US" sz="2575" spc="28">
                <a:solidFill>
                  <a:srgbClr val="100F0D"/>
                </a:solidFill>
                <a:latin typeface="Open Sauce Bold"/>
              </a:rPr>
              <a:t>CORRELATION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63612" y="2837071"/>
            <a:ext cx="7187049" cy="74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9"/>
              </a:lnSpc>
            </a:pPr>
            <a:r>
              <a:rPr lang="en-US" sz="2193">
                <a:solidFill>
                  <a:srgbClr val="100F0D"/>
                </a:solidFill>
                <a:latin typeface="Open Sauce"/>
              </a:rPr>
              <a:t>Correlation matrix showing relationships between metrics.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076657" y="-2887757"/>
            <a:ext cx="6638047" cy="6638047"/>
          </a:xfrm>
          <a:custGeom>
            <a:avLst/>
            <a:gdLst/>
            <a:ahLst/>
            <a:cxnLst/>
            <a:rect r="r" b="b" t="t" l="l"/>
            <a:pathLst>
              <a:path h="6638047" w="6638047">
                <a:moveTo>
                  <a:pt x="0" y="0"/>
                </a:moveTo>
                <a:lnTo>
                  <a:pt x="6638048" y="0"/>
                </a:lnTo>
                <a:lnTo>
                  <a:pt x="6638048" y="6638048"/>
                </a:lnTo>
                <a:lnTo>
                  <a:pt x="0" y="663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3943632">
            <a:off x="2768438" y="-3737135"/>
            <a:ext cx="2729799" cy="7350938"/>
            <a:chOff x="0" y="0"/>
            <a:chExt cx="30183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06204" y="1375675"/>
            <a:ext cx="5271537" cy="4377752"/>
          </a:xfrm>
          <a:custGeom>
            <a:avLst/>
            <a:gdLst/>
            <a:ahLst/>
            <a:cxnLst/>
            <a:rect r="r" b="b" t="t" l="l"/>
            <a:pathLst>
              <a:path h="4377752" w="5271537">
                <a:moveTo>
                  <a:pt x="0" y="0"/>
                </a:moveTo>
                <a:lnTo>
                  <a:pt x="5271537" y="0"/>
                </a:lnTo>
                <a:lnTo>
                  <a:pt x="527153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5" r="-100755" b="-16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28862" y="1375675"/>
            <a:ext cx="5271537" cy="4377752"/>
          </a:xfrm>
          <a:custGeom>
            <a:avLst/>
            <a:gdLst/>
            <a:ahLst/>
            <a:cxnLst/>
            <a:rect r="r" b="b" t="t" l="l"/>
            <a:pathLst>
              <a:path h="4377752" w="5271537">
                <a:moveTo>
                  <a:pt x="0" y="0"/>
                </a:moveTo>
                <a:lnTo>
                  <a:pt x="5271537" y="0"/>
                </a:lnTo>
                <a:lnTo>
                  <a:pt x="527153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755" t="0" r="0" b="-33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24274" y="1375675"/>
            <a:ext cx="5302947" cy="4377752"/>
          </a:xfrm>
          <a:custGeom>
            <a:avLst/>
            <a:gdLst/>
            <a:ahLst/>
            <a:cxnLst/>
            <a:rect r="r" b="b" t="t" l="l"/>
            <a:pathLst>
              <a:path h="4377752" w="5302947">
                <a:moveTo>
                  <a:pt x="0" y="0"/>
                </a:moveTo>
                <a:lnTo>
                  <a:pt x="5302947" y="0"/>
                </a:lnTo>
                <a:lnTo>
                  <a:pt x="5302947" y="4377752"/>
                </a:lnTo>
                <a:lnTo>
                  <a:pt x="0" y="437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54741" y="6086802"/>
            <a:ext cx="5819778" cy="3691047"/>
          </a:xfrm>
          <a:custGeom>
            <a:avLst/>
            <a:gdLst/>
            <a:ahLst/>
            <a:cxnLst/>
            <a:rect r="r" b="b" t="t" l="l"/>
            <a:pathLst>
              <a:path h="3691047" w="5819778">
                <a:moveTo>
                  <a:pt x="0" y="0"/>
                </a:moveTo>
                <a:lnTo>
                  <a:pt x="5819779" y="0"/>
                </a:lnTo>
                <a:lnTo>
                  <a:pt x="5819779" y="3691047"/>
                </a:lnTo>
                <a:lnTo>
                  <a:pt x="0" y="3691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6204" y="421742"/>
            <a:ext cx="1487754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4">
                <a:solidFill>
                  <a:srgbClr val="100F0D"/>
                </a:solidFill>
                <a:latin typeface="Open Sauce Bold"/>
              </a:rPr>
              <a:t>VISUALIZATION AND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73" y="-1879784"/>
            <a:ext cx="5816968" cy="5816968"/>
          </a:xfrm>
          <a:custGeom>
            <a:avLst/>
            <a:gdLst/>
            <a:ahLst/>
            <a:cxnLst/>
            <a:rect r="r" b="b" t="t" l="l"/>
            <a:pathLst>
              <a:path h="5816968" w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221460">
            <a:off x="-552245" y="-3675469"/>
            <a:ext cx="2729799" cy="7350938"/>
            <a:chOff x="0" y="0"/>
            <a:chExt cx="30183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706463" y="1776968"/>
            <a:ext cx="2996505" cy="4061464"/>
          </a:xfrm>
          <a:custGeom>
            <a:avLst/>
            <a:gdLst/>
            <a:ahLst/>
            <a:cxnLst/>
            <a:rect r="r" b="b" t="t" l="l"/>
            <a:pathLst>
              <a:path h="4061464" w="2996505">
                <a:moveTo>
                  <a:pt x="0" y="0"/>
                </a:moveTo>
                <a:lnTo>
                  <a:pt x="2996504" y="0"/>
                </a:lnTo>
                <a:lnTo>
                  <a:pt x="2996504" y="4061464"/>
                </a:lnTo>
                <a:lnTo>
                  <a:pt x="0" y="4061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68469" y="5952732"/>
            <a:ext cx="7293549" cy="3743794"/>
          </a:xfrm>
          <a:custGeom>
            <a:avLst/>
            <a:gdLst/>
            <a:ahLst/>
            <a:cxnLst/>
            <a:rect r="r" b="b" t="t" l="l"/>
            <a:pathLst>
              <a:path h="3743794" w="7293549">
                <a:moveTo>
                  <a:pt x="0" y="0"/>
                </a:moveTo>
                <a:lnTo>
                  <a:pt x="7293550" y="0"/>
                </a:lnTo>
                <a:lnTo>
                  <a:pt x="7293550" y="3743794"/>
                </a:lnTo>
                <a:lnTo>
                  <a:pt x="0" y="3743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67792" y="1776968"/>
            <a:ext cx="2663753" cy="4061464"/>
          </a:xfrm>
          <a:custGeom>
            <a:avLst/>
            <a:gdLst/>
            <a:ahLst/>
            <a:cxnLst/>
            <a:rect r="r" b="b" t="t" l="l"/>
            <a:pathLst>
              <a:path h="4061464" w="2663753">
                <a:moveTo>
                  <a:pt x="0" y="0"/>
                </a:moveTo>
                <a:lnTo>
                  <a:pt x="2663754" y="0"/>
                </a:lnTo>
                <a:lnTo>
                  <a:pt x="2663754" y="4061464"/>
                </a:lnTo>
                <a:lnTo>
                  <a:pt x="0" y="4061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2765" y="5971782"/>
            <a:ext cx="7669329" cy="3724744"/>
          </a:xfrm>
          <a:custGeom>
            <a:avLst/>
            <a:gdLst/>
            <a:ahLst/>
            <a:cxnLst/>
            <a:rect r="r" b="b" t="t" l="l"/>
            <a:pathLst>
              <a:path h="3724744" w="7669329">
                <a:moveTo>
                  <a:pt x="0" y="0"/>
                </a:moveTo>
                <a:lnTo>
                  <a:pt x="7669329" y="0"/>
                </a:lnTo>
                <a:lnTo>
                  <a:pt x="7669329" y="3724744"/>
                </a:lnTo>
                <a:lnTo>
                  <a:pt x="0" y="3724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2290" y="628650"/>
            <a:ext cx="1188311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spc="41">
                <a:solidFill>
                  <a:srgbClr val="100F0D"/>
                </a:solidFill>
                <a:latin typeface="Open Sauce Bold"/>
              </a:rPr>
              <a:t>TOP PERFORMERS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290" y="1294465"/>
            <a:ext cx="67354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80">
                <a:solidFill>
                  <a:srgbClr val="100F0D"/>
                </a:solidFill>
                <a:latin typeface="Open Sauce Bold"/>
              </a:rPr>
              <a:t>TOP 10 COMPANIES BY MARKET CAPITALIZATION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5116" y="1294465"/>
            <a:ext cx="58496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80" strike="noStrike" u="none">
                <a:solidFill>
                  <a:srgbClr val="100F0D"/>
                </a:solidFill>
                <a:latin typeface="Open Sauce Bold"/>
              </a:rPr>
              <a:t>TOP 10 COMPANIES BY QUARTERLY SALES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26470" y="1981178"/>
            <a:ext cx="7021683" cy="702168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529" lIns="50529" bIns="50529" rIns="50529"/>
            <a:lstStyle/>
            <a:p>
              <a:pPr algn="ctr" marL="0" indent="0" lvl="0">
                <a:lnSpc>
                  <a:spcPts val="33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831274" y="4200145"/>
            <a:ext cx="4180411" cy="4169960"/>
          </a:xfrm>
          <a:custGeom>
            <a:avLst/>
            <a:gdLst/>
            <a:ahLst/>
            <a:cxnLst/>
            <a:rect r="r" b="b" t="t" l="l"/>
            <a:pathLst>
              <a:path h="4169960" w="4180411">
                <a:moveTo>
                  <a:pt x="0" y="0"/>
                </a:moveTo>
                <a:lnTo>
                  <a:pt x="4180411" y="0"/>
                </a:lnTo>
                <a:lnTo>
                  <a:pt x="4180411" y="4169960"/>
                </a:lnTo>
                <a:lnTo>
                  <a:pt x="0" y="4169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47055" y="2908271"/>
            <a:ext cx="2590257" cy="2583749"/>
          </a:xfrm>
          <a:custGeom>
            <a:avLst/>
            <a:gdLst/>
            <a:ahLst/>
            <a:cxnLst/>
            <a:rect r="r" b="b" t="t" l="l"/>
            <a:pathLst>
              <a:path h="2583749" w="2590257">
                <a:moveTo>
                  <a:pt x="0" y="0"/>
                </a:moveTo>
                <a:lnTo>
                  <a:pt x="2590257" y="0"/>
                </a:lnTo>
                <a:lnTo>
                  <a:pt x="2590257" y="2583749"/>
                </a:lnTo>
                <a:lnTo>
                  <a:pt x="0" y="258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10070" y="1834814"/>
            <a:ext cx="5216400" cy="5216400"/>
          </a:xfrm>
          <a:custGeom>
            <a:avLst/>
            <a:gdLst/>
            <a:ahLst/>
            <a:cxnLst/>
            <a:rect r="r" b="b" t="t" l="l"/>
            <a:pathLst>
              <a:path h="5216400" w="5216400">
                <a:moveTo>
                  <a:pt x="0" y="0"/>
                </a:moveTo>
                <a:lnTo>
                  <a:pt x="5216400" y="0"/>
                </a:lnTo>
                <a:lnTo>
                  <a:pt x="5216400" y="5216401"/>
                </a:lnTo>
                <a:lnTo>
                  <a:pt x="0" y="5216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19893" y="4443014"/>
            <a:ext cx="8292331" cy="140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0"/>
              </a:lnSpc>
              <a:spcBef>
                <a:spcPct val="0"/>
              </a:spcBef>
            </a:pPr>
            <a:r>
              <a:rPr lang="en-US" sz="9208" spc="101">
                <a:solidFill>
                  <a:srgbClr val="100F0D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DAGGbWEKWw0</dc:identifier>
  <dcterms:modified xsi:type="dcterms:W3CDTF">2011-08-01T06:04:30Z</dcterms:modified>
  <cp:revision>1</cp:revision>
  <dc:title>Beige and Orange Creative Business Financial Presentation</dc:title>
</cp:coreProperties>
</file>